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4" r:id="rId4"/>
    <p:sldId id="265" r:id="rId5"/>
    <p:sldId id="266" r:id="rId6"/>
    <p:sldId id="267" r:id="rId7"/>
    <p:sldId id="282" r:id="rId8"/>
    <p:sldId id="268" r:id="rId9"/>
    <p:sldId id="275" r:id="rId10"/>
    <p:sldId id="279" r:id="rId11"/>
    <p:sldId id="269" r:id="rId12"/>
    <p:sldId id="273" r:id="rId13"/>
    <p:sldId id="277" r:id="rId14"/>
    <p:sldId id="283" r:id="rId15"/>
    <p:sldId id="270" r:id="rId16"/>
    <p:sldId id="271" r:id="rId17"/>
    <p:sldId id="274" r:id="rId18"/>
    <p:sldId id="284" r:id="rId19"/>
    <p:sldId id="278" r:id="rId20"/>
    <p:sldId id="280" r:id="rId21"/>
    <p:sldId id="28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89B"/>
    <a:srgbClr val="314D4E"/>
    <a:srgbClr val="F3F2EF"/>
    <a:srgbClr val="D1987B"/>
    <a:srgbClr val="E9DCC5"/>
    <a:srgbClr val="99A7B6"/>
    <a:srgbClr val="F2F2F2"/>
    <a:srgbClr val="40E0D0"/>
    <a:srgbClr val="E68B9C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768" autoAdjust="0"/>
  </p:normalViewPr>
  <p:slideViewPr>
    <p:cSldViewPr snapToGrid="0" snapToObjects="1">
      <p:cViewPr varScale="1">
        <p:scale>
          <a:sx n="67" d="100"/>
          <a:sy n="67" d="100"/>
        </p:scale>
        <p:origin x="189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19F0C-D0BB-4357-BFF3-E1F8E68A7FD6}" type="datetimeFigureOut">
              <a:rPr lang="es-ES" smtClean="0"/>
              <a:t>03/04/2025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B222A-DB05-4BF5-B91E-3539C47B38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9343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Datos </a:t>
            </a:r>
            <a:r>
              <a:rPr lang="es-ES" dirty="0" err="1"/>
              <a:t>National</a:t>
            </a:r>
            <a:r>
              <a:rPr lang="es-ES" dirty="0"/>
              <a:t> </a:t>
            </a:r>
            <a:r>
              <a:rPr lang="es-ES" dirty="0" err="1"/>
              <a:t>Health</a:t>
            </a:r>
            <a:r>
              <a:rPr lang="es-ES" dirty="0"/>
              <a:t> and </a:t>
            </a:r>
            <a:r>
              <a:rPr lang="es-ES" dirty="0" err="1"/>
              <a:t>Nutrition</a:t>
            </a:r>
            <a:r>
              <a:rPr lang="es-ES" dirty="0"/>
              <a:t> </a:t>
            </a:r>
            <a:r>
              <a:rPr lang="es-ES" dirty="0" err="1"/>
              <a:t>Examination</a:t>
            </a:r>
            <a:r>
              <a:rPr lang="es-ES" dirty="0"/>
              <a:t> </a:t>
            </a:r>
            <a:r>
              <a:rPr lang="es-ES" dirty="0" err="1"/>
              <a:t>Survey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B222A-DB05-4BF5-B91E-3539C47B38B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336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200" b="1" dirty="0"/>
              <a:t>Identificación anticipada de nuevos clientes potenciales</a:t>
            </a:r>
            <a:r>
              <a:rPr lang="es-ES" sz="1200" dirty="0"/>
              <a:t>, especialmente personas en riesgo que aún no han sido diagnosticadas.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200" b="1" dirty="0"/>
              <a:t>Segmentación del mercado más precisa</a:t>
            </a:r>
            <a:r>
              <a:rPr lang="es-ES" sz="1200" dirty="0"/>
              <a:t>, permitiendo dirigir campañas comerciales y educativas a los grupos con mayor probabilidad de necesitar productos o servicios relacionados con la diabetes.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200" b="1" dirty="0"/>
              <a:t>Optimización del gasto comercial y publicitario</a:t>
            </a:r>
            <a:r>
              <a:rPr lang="es-ES" sz="1200" dirty="0"/>
              <a:t>, ya que las campañas se enfocan solo en perfiles con alta probabilidad de conversión.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200" b="1" dirty="0"/>
              <a:t>Desarrollo de productos personalizados o preventivos</a:t>
            </a:r>
            <a:r>
              <a:rPr lang="es-ES" sz="1200" dirty="0"/>
              <a:t>, ajustados a perfiles identificados por el modelo.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200" b="1" dirty="0"/>
              <a:t>Refuerzo del posicionamiento de la compañía</a:t>
            </a:r>
            <a:r>
              <a:rPr lang="es-ES" sz="1200" dirty="0"/>
              <a:t> como empresa de salud innovadora, capaz de anticiparse a las necesidades del cliente mediante análisis predictivo.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B222A-DB05-4BF5-B91E-3539C47B38B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907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Recall</a:t>
            </a:r>
            <a:r>
              <a:rPr lang="es-ES" dirty="0"/>
              <a:t>✅ </a:t>
            </a:r>
            <a:r>
              <a:rPr lang="es-ES" dirty="0" err="1"/>
              <a:t>SíCaptura</a:t>
            </a:r>
            <a:r>
              <a:rPr lang="es-ES" dirty="0"/>
              <a:t> la capacidad del modelo para </a:t>
            </a:r>
            <a:r>
              <a:rPr lang="es-ES" b="1" dirty="0"/>
              <a:t>detectar </a:t>
            </a:r>
            <a:r>
              <a:rPr lang="es-ES" b="1" dirty="0" err="1"/>
              <a:t>positivos</a:t>
            </a:r>
            <a:r>
              <a:rPr lang="es-ES" dirty="0" err="1"/>
              <a:t>.Precision</a:t>
            </a:r>
            <a:r>
              <a:rPr lang="es-ES" dirty="0"/>
              <a:t>✅ </a:t>
            </a:r>
            <a:r>
              <a:rPr lang="es-ES" dirty="0" err="1"/>
              <a:t>SíEvalúa</a:t>
            </a:r>
            <a:r>
              <a:rPr lang="es-ES" dirty="0"/>
              <a:t> si los positivos predichos </a:t>
            </a:r>
            <a:r>
              <a:rPr lang="es-ES" b="1" dirty="0"/>
              <a:t>son realmente positivos</a:t>
            </a:r>
            <a:r>
              <a:rPr lang="es-ES" dirty="0"/>
              <a:t>.F1-score✅ </a:t>
            </a:r>
            <a:r>
              <a:rPr lang="es-ES" dirty="0" err="1"/>
              <a:t>SíCompensa</a:t>
            </a:r>
            <a:r>
              <a:rPr lang="es-ES" dirty="0"/>
              <a:t> entre </a:t>
            </a:r>
            <a:r>
              <a:rPr lang="es-ES" dirty="0" err="1"/>
              <a:t>recall</a:t>
            </a:r>
            <a:r>
              <a:rPr lang="es-ES" dirty="0"/>
              <a:t> y </a:t>
            </a:r>
            <a:r>
              <a:rPr lang="es-ES" dirty="0" err="1"/>
              <a:t>precision.Average</a:t>
            </a:r>
            <a:r>
              <a:rPr lang="es-ES" dirty="0"/>
              <a:t> </a:t>
            </a:r>
            <a:r>
              <a:rPr lang="es-ES" dirty="0" err="1"/>
              <a:t>Precision</a:t>
            </a:r>
            <a:r>
              <a:rPr lang="es-ES" dirty="0"/>
              <a:t> (PR-AUC)✅ Muy </a:t>
            </a:r>
            <a:r>
              <a:rPr lang="es-ES" dirty="0" err="1"/>
              <a:t>útilSe</a:t>
            </a:r>
            <a:r>
              <a:rPr lang="es-ES" dirty="0"/>
              <a:t> enfoca </a:t>
            </a:r>
            <a:r>
              <a:rPr lang="es-ES" b="1" dirty="0"/>
              <a:t>solo en la clase positiva</a:t>
            </a:r>
            <a:r>
              <a:rPr lang="es-ES" dirty="0"/>
              <a:t>, que suele ser la minoritaria.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B222A-DB05-4BF5-B91E-3539C47B38B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87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•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El modelo alcanza una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accuracy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del 89%, lo que indica que casi 9 de cada 10 predicciones fueron correctas.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La precisión es del 68%, lo que significa que de todos los casos que el modelo predijo como positivos, el 68% realmente lo eran.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La sensibilidad o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recall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es del 72%, es decir, identificó correctamente al 72% de los pacientes positivos del conjunto de test.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El F1-score, que equilibra precisión y sensibilidad, fue de 0.69.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Finalmente, el AUC-ROC es de 0.90, lo que demuestra que el modelo tiene una excelente capacidad de distinguir entre pacientes positivos y negativos.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la curva se mantiene por encima de la diagonal y su área bajo la curva es </a:t>
            </a:r>
            <a:r>
              <a:rPr lang="es-E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0.91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lo cual confirma que el modelo tiene un comportamiento sólido, incluso en situaciones donde los umbrales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En azul oscuro, vemos que 2427 pacientes negativos fueron correctamente clasificados como tales.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En azul claro, 327 pacientes positivos también fueron correctamente identificados.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El modelo comete algunos errores: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202 falsos positivos, es decir, casos predichos como positivos que no lo eran.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Y 126 falsos negativos, que son positivos que el modelo no detectó. </a:t>
            </a:r>
          </a:p>
          <a:p>
            <a:endParaRPr lang="es-E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En conjunto, este modelo demuestra un rendimiento robusto y equilibrado. Es capaz de detectar bien a los pacientes en riesgo de diabetes, sin generar un exceso de falsas alarmas, lo cual es clave para la toma de decisiones clínicas o comerciales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B222A-DB05-4BF5-B91E-3539C47B38B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07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El modelo alcanza una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accuracy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del 81%, algo menor que el modelo de ML, pero aún respetable.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La precisión general para la clase positiva (es decir, pacientes diabéticos) es del 43%, lo que implica un mayor número de falsos positivos.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Pero su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recall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sensibilidad es mucho más alto: 84%, lo que significa que identifica la gran mayoría de los casos positivos reales.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El F1-score para la clase 1 es 0.56, lo que refleja un compromiso entre la sensibilidad alta y la precisión baja.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Además, tiene un AUC de 0.90 y un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average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precision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0.72, lo cual demuestra que el modelo tiene una buena capacidad de discriminación en general.”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Como en el caso anterior, la curva se mantiene muy por encima de la diagonal aleatoria, indicando una buena capacidad para diferenciar entre clases. </a:t>
            </a:r>
            <a:endParaRPr lang="es-E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Verdaderos </a:t>
            </a:r>
            <a:r>
              <a:rPr lang="es-E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negativos (TN):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1963 pacientes fueron correctamente clasificados como no diabéticos.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Verdaderos </a:t>
            </a:r>
            <a:r>
              <a:rPr lang="es-E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positivos (TP):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393 pacientes diabéticos fueron correctamente identificados.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Falsos </a:t>
            </a:r>
            <a:r>
              <a:rPr lang="es-E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positivos (FP):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666 personas sin diabetes fueron incorrectamente clasificadas como positivas.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Falsos </a:t>
            </a:r>
            <a:r>
              <a:rPr lang="es-E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negativos (FN):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Solo 60 pacientes con diabetes no fueron detectados.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En resumen, la red neuronal funciona muy bien si lo que queremos es </a:t>
            </a:r>
            <a:r>
              <a:rPr lang="es-ES" sz="1800" b="1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detectar la mayoría de los casos positivos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, incluso a costa de generar más falsas alarmas. Este comportamiento puede ser deseable en contextos donde la prioridad es no dejar escapar a ningún paciente en riesgo </a:t>
            </a:r>
            <a:endParaRPr lang="es-E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B222A-DB05-4BF5-B91E-3539C47B38B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2910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•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Precisión para clase 1 (diabetes): 0.66 → el 66% de las predicciones positivas fueron correctas.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Recall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sensibilidad para clase 1: 0.78 → el modelo identificó correctamente al 78% de las personas con diabetes.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F1-score para clase 1: 0.72 → buen equilibrio entre precisión y sensibilidad.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Precisión para clase 0 (no diabetes): 0.95, con un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recall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0.92 y F1-score de 0.93.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La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accuracy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general fue del 89%, y los promedios ponderados se mantienen en torno al 0.89–0.90.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4718 verdaderos negativos: personas sin diabetes correctamente clasificadas.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861 verdaderos positivos: personas con diabetes correctamente detectadas.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438 falsos positivos: personas sin diabetes que el modelo clasificó como si la tuvieran.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241 falsos negativos: personas con diabetes que no fueron detectadas por el modelo.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B222A-DB05-4BF5-B91E-3539C47B38B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338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•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Precisión para clase 1 (diabetes): 0.41 → relativamente baja, lo que indica una mayor cantidad de falsos positivos.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Recall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 sensibilidad: 0.91 → excelente capacidad para detectar a la gran mayoría de los pacientes con diabetes.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F1-score para clase 1: 0.56 → equilibrio moderado, reflejando la alta sensibilidad y baja precisión.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Accuracy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global: 0.75 → inferior al modelo de ML, pero aún aceptable considerando el objetivo clínico.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El promedio ponderado de métricas se mantiene alrededor de 0.75 a 0.78, mostrando un rendimiento razonable.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Verdaderos negativos: 3697 personas sin diabetes correctamente clasificadas.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Verdaderos positivos: 1005 pacientes con diabetes identificados correctamente.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Falsos positivos: 1459 personas sin diabetes clasificadas erróneamente como si la tuvieran.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• Falsos negativos: solo 97 pacientes con diabetes no fueron detectados.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B222A-DB05-4BF5-B91E-3539C47B38B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97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BEB53D12-830F-4046-60D9-AF6CA966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12" r="2" b="13107"/>
          <a:stretch/>
        </p:blipFill>
        <p:spPr>
          <a:xfrm>
            <a:off x="246987" y="10"/>
            <a:ext cx="8897013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B1A5D372-FF3E-27C9-45B7-0B8BB0CF25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1355" y="106321"/>
            <a:ext cx="7401105" cy="6645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64622-51ED-CFDA-2B4B-42AC8B4EE3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501355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EDA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Cámara 2">
            <a:extLst>
              <a:ext uri="{FF2B5EF4-FFF2-40B4-BE49-F238E27FC236}">
                <a16:creationId xmlns:a16="http://schemas.microsoft.com/office/drawing/2014/main" id="{520A5B41-BF77-B6C2-43D7-4CAF37F8B44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6704" y="63410"/>
            <a:ext cx="1317296" cy="1317296"/>
          </a:xfrm>
          <a:prstGeom prst="ellipse">
            <a:avLst/>
          </a:prstGeom>
        </p:spPr>
      </p:pic>
      <p:pic>
        <p:nvPicPr>
          <p:cNvPr id="4" name="Cámara 3">
            <a:extLst>
              <a:ext uri="{FF2B5EF4-FFF2-40B4-BE49-F238E27FC236}">
                <a16:creationId xmlns:a16="http://schemas.microsoft.com/office/drawing/2014/main" id="{04ED9FB1-0265-7B29-AD4F-4DB2ED85066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582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 de dispersión&#10;&#10;El contenido generado por IA puede ser incorrecto.">
            <a:extLst>
              <a:ext uri="{FF2B5EF4-FFF2-40B4-BE49-F238E27FC236}">
                <a16:creationId xmlns:a16="http://schemas.microsoft.com/office/drawing/2014/main" id="{380D02D8-10DF-5B24-B5F2-004F9DCA0D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1355" y="0"/>
            <a:ext cx="76594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AB324-E03E-5338-E6D8-C0B0E0BBDED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501355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EDA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07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barras, Gráfico en cascada&#10;&#10;El contenido generado por IA puede ser incorrecto.">
            <a:extLst>
              <a:ext uri="{FF2B5EF4-FFF2-40B4-BE49-F238E27FC236}">
                <a16:creationId xmlns:a16="http://schemas.microsoft.com/office/drawing/2014/main" id="{EE56A295-0F91-13CE-9CF1-37276268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0083" y="0"/>
            <a:ext cx="53726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DA44F-CE00-A8FA-6E93-D3231B8FAA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501355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EDA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Cámara 2">
            <a:extLst>
              <a:ext uri="{FF2B5EF4-FFF2-40B4-BE49-F238E27FC236}">
                <a16:creationId xmlns:a16="http://schemas.microsoft.com/office/drawing/2014/main" id="{4F5FDE61-6C2C-E025-CD21-932E93E5523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8754" y="83976"/>
            <a:ext cx="1485246" cy="1485246"/>
          </a:xfrm>
          <a:prstGeom prst="ellipse">
            <a:avLst/>
          </a:prstGeom>
        </p:spPr>
      </p:pic>
      <p:pic>
        <p:nvPicPr>
          <p:cNvPr id="4" name="Cámara 3">
            <a:extLst>
              <a:ext uri="{FF2B5EF4-FFF2-40B4-BE49-F238E27FC236}">
                <a16:creationId xmlns:a16="http://schemas.microsoft.com/office/drawing/2014/main" id="{8E2A6D36-50AF-7A2F-E185-D3B038C3E84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238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650B645-1EFF-80BE-9653-4435E4BCD1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676" y="0"/>
            <a:ext cx="7130648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065FAD9-90FE-DFE2-EB45-E091FDDBED47}"/>
              </a:ext>
            </a:extLst>
          </p:cNvPr>
          <p:cNvSpPr/>
          <p:nvPr/>
        </p:nvSpPr>
        <p:spPr>
          <a:xfrm>
            <a:off x="1006676" y="3562349"/>
            <a:ext cx="6239513" cy="223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6A288C-35C2-D322-9D0A-ED38095F72E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501355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EDA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283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AD7EC0C8-4038-55AE-E586-CE721E646F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7"/>
          <a:stretch/>
        </p:blipFill>
        <p:spPr>
          <a:xfrm>
            <a:off x="906998" y="2283418"/>
            <a:ext cx="7330001" cy="364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A1505-5CDC-E99C-6FAB-FCB4B6B238AB}"/>
              </a:ext>
            </a:extLst>
          </p:cNvPr>
          <p:cNvSpPr txBox="1">
            <a:spLocks/>
          </p:cNvSpPr>
          <p:nvPr/>
        </p:nvSpPr>
        <p:spPr>
          <a:xfrm>
            <a:off x="1896121" y="91801"/>
            <a:ext cx="5351754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Evaluación de modelos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11E34F2-7D98-DA20-A6E0-8CDD41049A1B}"/>
              </a:ext>
            </a:extLst>
          </p:cNvPr>
          <p:cNvSpPr/>
          <p:nvPr/>
        </p:nvSpPr>
        <p:spPr>
          <a:xfrm>
            <a:off x="1061049" y="2579298"/>
            <a:ext cx="948906" cy="8497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AA9C2A9-FF15-6196-6EF8-F68BAA745517}"/>
              </a:ext>
            </a:extLst>
          </p:cNvPr>
          <p:cNvGrpSpPr/>
          <p:nvPr/>
        </p:nvGrpSpPr>
        <p:grpSpPr>
          <a:xfrm>
            <a:off x="1457201" y="1276710"/>
            <a:ext cx="6229593" cy="543856"/>
            <a:chOff x="1672201" y="1180331"/>
            <a:chExt cx="6229593" cy="543856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AEA339D-E3B0-372E-21DF-C94100AB1E44}"/>
                </a:ext>
              </a:extLst>
            </p:cNvPr>
            <p:cNvSpPr/>
            <p:nvPr/>
          </p:nvSpPr>
          <p:spPr>
            <a:xfrm>
              <a:off x="1672201" y="1184838"/>
              <a:ext cx="914400" cy="539349"/>
            </a:xfrm>
            <a:prstGeom prst="roundRect">
              <a:avLst/>
            </a:prstGeom>
            <a:solidFill>
              <a:srgbClr val="314D4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>
                  <a:solidFill>
                    <a:schemeClr val="bg1"/>
                  </a:solidFill>
                </a:rPr>
                <a:t>Recall</a:t>
              </a:r>
              <a:endParaRPr lang="es-ES" dirty="0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4B9E7DAA-C2A0-56BD-AA19-F61B560A6612}"/>
                </a:ext>
              </a:extLst>
            </p:cNvPr>
            <p:cNvSpPr/>
            <p:nvPr/>
          </p:nvSpPr>
          <p:spPr>
            <a:xfrm>
              <a:off x="3985402" y="1180331"/>
              <a:ext cx="914399" cy="539348"/>
            </a:xfrm>
            <a:prstGeom prst="roundRect">
              <a:avLst/>
            </a:prstGeom>
            <a:solidFill>
              <a:srgbClr val="314D4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  <a:p>
              <a:pPr algn="ctr"/>
              <a:r>
                <a:rPr lang="es-ES" dirty="0"/>
                <a:t>F1</a:t>
              </a:r>
            </a:p>
            <a:p>
              <a:pPr algn="ctr"/>
              <a:endParaRPr lang="es-ES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273D50DD-2CF0-59E7-CD9B-37AD4120DFA5}"/>
                </a:ext>
              </a:extLst>
            </p:cNvPr>
            <p:cNvSpPr/>
            <p:nvPr/>
          </p:nvSpPr>
          <p:spPr>
            <a:xfrm>
              <a:off x="5903772" y="1180331"/>
              <a:ext cx="1998022" cy="539349"/>
            </a:xfrm>
            <a:prstGeom prst="roundRect">
              <a:avLst/>
            </a:prstGeom>
            <a:solidFill>
              <a:srgbClr val="314D4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  <a:p>
              <a:pPr algn="ctr"/>
              <a:endParaRPr lang="es-ES" dirty="0"/>
            </a:p>
            <a:p>
              <a:pPr algn="ctr"/>
              <a:r>
                <a:rPr lang="es-ES" dirty="0" err="1"/>
                <a:t>Average_precision</a:t>
              </a:r>
              <a:endParaRPr lang="es-ES" dirty="0"/>
            </a:p>
            <a:p>
              <a:pPr algn="ctr"/>
              <a:endParaRPr lang="es-ES" dirty="0"/>
            </a:p>
            <a:p>
              <a:pPr algn="ctr"/>
              <a:endParaRPr lang="es-E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227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0C9A-3CA3-D601-3FB9-B0779816576D}"/>
              </a:ext>
            </a:extLst>
          </p:cNvPr>
          <p:cNvSpPr txBox="1">
            <a:spLocks/>
          </p:cNvSpPr>
          <p:nvPr/>
        </p:nvSpPr>
        <p:spPr>
          <a:xfrm>
            <a:off x="669816" y="80084"/>
            <a:ext cx="6945952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Evaluación de </a:t>
            </a:r>
            <a:r>
              <a:rPr lang="es-ES" sz="4000" b="1" dirty="0" err="1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hiperparámetros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n 3" descr="Una 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24E1E855-F238-C038-1185-C0011E85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71"/>
          <a:stretch/>
        </p:blipFill>
        <p:spPr>
          <a:xfrm>
            <a:off x="4690223" y="1398120"/>
            <a:ext cx="2800741" cy="1066949"/>
          </a:xfrm>
          <a:prstGeom prst="rect">
            <a:avLst/>
          </a:prstGeom>
        </p:spPr>
      </p:pic>
      <p:pic>
        <p:nvPicPr>
          <p:cNvPr id="6" name="Imagen 5" descr="Una 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0004CE30-D117-1890-E9A0-9056A1DE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49" y="4913355"/>
            <a:ext cx="2819794" cy="1009791"/>
          </a:xfrm>
          <a:prstGeom prst="rect">
            <a:avLst/>
          </a:prstGeom>
        </p:spPr>
      </p:pic>
      <p:pic>
        <p:nvPicPr>
          <p:cNvPr id="8" name="Imagen 7" descr="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3D2DB5FF-91CA-1C6F-B654-57D4343B0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749" y="3061047"/>
            <a:ext cx="2800741" cy="1028844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7D6009E-A143-1BAE-7520-54676966BF25}"/>
              </a:ext>
            </a:extLst>
          </p:cNvPr>
          <p:cNvCxnSpPr>
            <a:cxnSpLocks/>
            <a:stCxn id="19" idx="3"/>
            <a:endCxn id="4" idx="1"/>
          </p:cNvCxnSpPr>
          <p:nvPr/>
        </p:nvCxnSpPr>
        <p:spPr>
          <a:xfrm>
            <a:off x="2430061" y="1931594"/>
            <a:ext cx="226016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C1B6049-5B6D-E09E-08E3-55E114DE2B68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>
            <a:off x="2447900" y="3575469"/>
            <a:ext cx="22518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23EF814-598E-F631-E400-0D326DADDFF3}"/>
              </a:ext>
            </a:extLst>
          </p:cNvPr>
          <p:cNvCxnSpPr>
            <a:cxnSpLocks/>
            <a:stCxn id="21" idx="3"/>
            <a:endCxn id="6" idx="1"/>
          </p:cNvCxnSpPr>
          <p:nvPr/>
        </p:nvCxnSpPr>
        <p:spPr>
          <a:xfrm>
            <a:off x="2447899" y="5418251"/>
            <a:ext cx="22518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CC88191-FDB7-6B87-719D-316E20973F08}"/>
              </a:ext>
            </a:extLst>
          </p:cNvPr>
          <p:cNvSpPr/>
          <p:nvPr/>
        </p:nvSpPr>
        <p:spPr>
          <a:xfrm>
            <a:off x="580083" y="4685869"/>
            <a:ext cx="7254815" cy="1464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552AA2E-2609-D618-EC80-0474BC79FD77}"/>
              </a:ext>
            </a:extLst>
          </p:cNvPr>
          <p:cNvSpPr/>
          <p:nvPr/>
        </p:nvSpPr>
        <p:spPr>
          <a:xfrm>
            <a:off x="816214" y="1504094"/>
            <a:ext cx="1613847" cy="855000"/>
          </a:xfrm>
          <a:prstGeom prst="roundRect">
            <a:avLst/>
          </a:prstGeom>
          <a:solidFill>
            <a:srgbClr val="99A7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err="1">
                <a:solidFill>
                  <a:schemeClr val="tx1"/>
                </a:solidFill>
              </a:rPr>
              <a:t>Gradient</a:t>
            </a:r>
            <a:r>
              <a:rPr lang="es-ES" sz="1600" b="1" dirty="0">
                <a:solidFill>
                  <a:schemeClr val="tx1"/>
                </a:solidFill>
              </a:rPr>
              <a:t> </a:t>
            </a:r>
            <a:r>
              <a:rPr lang="es-ES" sz="1600" b="1" dirty="0" err="1">
                <a:solidFill>
                  <a:schemeClr val="tx1"/>
                </a:solidFill>
              </a:rPr>
              <a:t>Boosting</a:t>
            </a:r>
            <a:endParaRPr lang="es-ES" sz="1600" b="1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A970263-0012-89C4-B930-51D215111C2E}"/>
              </a:ext>
            </a:extLst>
          </p:cNvPr>
          <p:cNvSpPr/>
          <p:nvPr/>
        </p:nvSpPr>
        <p:spPr>
          <a:xfrm>
            <a:off x="834053" y="3165709"/>
            <a:ext cx="1613847" cy="819520"/>
          </a:xfrm>
          <a:prstGeom prst="roundRect">
            <a:avLst/>
          </a:prstGeom>
          <a:solidFill>
            <a:srgbClr val="E9DCC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b="1" dirty="0">
              <a:solidFill>
                <a:schemeClr val="tx1"/>
              </a:solidFill>
            </a:endParaRPr>
          </a:p>
          <a:p>
            <a:pPr algn="ctr"/>
            <a:endParaRPr lang="es-ES" sz="1600" b="1" dirty="0">
              <a:solidFill>
                <a:schemeClr val="tx1"/>
              </a:solidFill>
            </a:endParaRPr>
          </a:p>
          <a:p>
            <a:pPr algn="ctr"/>
            <a:endParaRPr lang="es-ES" sz="1600" b="1" dirty="0">
              <a:solidFill>
                <a:schemeClr val="tx1"/>
              </a:solidFill>
            </a:endParaRPr>
          </a:p>
          <a:p>
            <a:pPr algn="ctr"/>
            <a:r>
              <a:rPr lang="es-ES" sz="1600" b="1" dirty="0" err="1">
                <a:solidFill>
                  <a:schemeClr val="tx1"/>
                </a:solidFill>
              </a:rPr>
              <a:t>CatBoost</a:t>
            </a:r>
            <a:endParaRPr lang="es-ES" sz="1600" b="1" dirty="0">
              <a:solidFill>
                <a:schemeClr val="tx1"/>
              </a:solidFill>
            </a:endParaRPr>
          </a:p>
          <a:p>
            <a:pPr algn="ctr"/>
            <a:endParaRPr lang="es-ES" sz="1600" b="1" dirty="0">
              <a:solidFill>
                <a:schemeClr val="tx1"/>
              </a:solidFill>
            </a:endParaRPr>
          </a:p>
          <a:p>
            <a:pPr algn="ctr"/>
            <a:endParaRPr lang="es-ES" sz="1600" b="1" dirty="0">
              <a:solidFill>
                <a:schemeClr val="tx1"/>
              </a:solidFill>
            </a:endParaRPr>
          </a:p>
          <a:p>
            <a:pPr algn="ctr"/>
            <a:endParaRPr lang="es-ES" sz="1600" b="1" dirty="0">
              <a:solidFill>
                <a:schemeClr val="tx1"/>
              </a:solidFill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C3A6F3B-94C9-7E59-5950-6695196539C2}"/>
              </a:ext>
            </a:extLst>
          </p:cNvPr>
          <p:cNvSpPr/>
          <p:nvPr/>
        </p:nvSpPr>
        <p:spPr>
          <a:xfrm>
            <a:off x="834052" y="4908574"/>
            <a:ext cx="1613847" cy="1019354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err="1"/>
              <a:t>LightGBM</a:t>
            </a:r>
            <a:endParaRPr lang="es-ES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7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486CD-56A1-2A65-5C2D-9F73F9C4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DC46-C890-E763-DE72-19D81AD78875}"/>
              </a:ext>
            </a:extLst>
          </p:cNvPr>
          <p:cNvSpPr txBox="1">
            <a:spLocks/>
          </p:cNvSpPr>
          <p:nvPr/>
        </p:nvSpPr>
        <p:spPr>
          <a:xfrm>
            <a:off x="1099024" y="80085"/>
            <a:ext cx="6945952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Evaluación frente a test (ML)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A14A4E87-411A-8BDD-45A2-F6FC4AC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471" y="1207524"/>
            <a:ext cx="2915057" cy="1971950"/>
          </a:xfrm>
          <a:prstGeom prst="rect">
            <a:avLst/>
          </a:prstGeom>
        </p:spPr>
      </p:pic>
      <p:pic>
        <p:nvPicPr>
          <p:cNvPr id="6" name="Imagen 5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D3DEA0B6-63B4-DACF-EE03-9DFDFD48F2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5965" y="3311219"/>
            <a:ext cx="3247617" cy="2785133"/>
          </a:xfrm>
          <a:prstGeom prst="rect">
            <a:avLst/>
          </a:prstGeom>
        </p:spPr>
      </p:pic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76CAF7FE-CAF9-7198-CFEB-56002AD5278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388" y="3405312"/>
            <a:ext cx="3247617" cy="2596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596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7AAF-CB24-4AF1-C55D-A92C81E306A3}"/>
              </a:ext>
            </a:extLst>
          </p:cNvPr>
          <p:cNvSpPr txBox="1">
            <a:spLocks/>
          </p:cNvSpPr>
          <p:nvPr/>
        </p:nvSpPr>
        <p:spPr>
          <a:xfrm>
            <a:off x="4572000" y="2413083"/>
            <a:ext cx="4473641" cy="1450990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Red Neuronal </a:t>
            </a:r>
          </a:p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(NN)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F3E80BD-0761-5EA9-25B6-F24022BC89ED}"/>
              </a:ext>
            </a:extLst>
          </p:cNvPr>
          <p:cNvSpPr/>
          <p:nvPr/>
        </p:nvSpPr>
        <p:spPr>
          <a:xfrm>
            <a:off x="1361534" y="174972"/>
            <a:ext cx="2477219" cy="633459"/>
          </a:xfrm>
          <a:prstGeom prst="roundRect">
            <a:avLst/>
          </a:prstGeom>
          <a:solidFill>
            <a:srgbClr val="99A7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tx1"/>
                </a:solidFill>
              </a:rPr>
              <a:t>Cálculo automático de pesos de clase</a:t>
            </a:r>
          </a:p>
          <a:p>
            <a:pPr algn="ctr"/>
            <a:r>
              <a:rPr lang="es-ES" sz="1100" dirty="0">
                <a:solidFill>
                  <a:schemeClr val="tx1"/>
                </a:solidFill>
              </a:rPr>
              <a:t>+ Aumento de 1,2 veces para la clase 1</a:t>
            </a:r>
          </a:p>
          <a:p>
            <a:pPr algn="ctr"/>
            <a:r>
              <a:rPr lang="es-ES" sz="1100" dirty="0">
                <a:solidFill>
                  <a:schemeClr val="tx1"/>
                </a:solidFill>
              </a:rPr>
              <a:t>- Reducción de 0,9 veces para la clase 0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839A993-5FD9-A663-66FC-C68DA731B6A6}"/>
              </a:ext>
            </a:extLst>
          </p:cNvPr>
          <p:cNvSpPr/>
          <p:nvPr/>
        </p:nvSpPr>
        <p:spPr>
          <a:xfrm>
            <a:off x="1474396" y="1019059"/>
            <a:ext cx="2251495" cy="2173857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b="1" dirty="0">
              <a:solidFill>
                <a:schemeClr val="bg1"/>
              </a:solidFill>
            </a:endParaRPr>
          </a:p>
          <a:p>
            <a:endParaRPr lang="es-ES" sz="1100" b="1" dirty="0">
              <a:solidFill>
                <a:schemeClr val="bg1"/>
              </a:solidFill>
            </a:endParaRPr>
          </a:p>
          <a:p>
            <a:r>
              <a:rPr lang="es-ES" sz="1100" b="1" dirty="0">
                <a:solidFill>
                  <a:schemeClr val="bg1"/>
                </a:solidFill>
              </a:rPr>
              <a:t>Arquitectura de la red neuronal</a:t>
            </a:r>
          </a:p>
          <a:p>
            <a:r>
              <a:rPr lang="es-ES" sz="1100" dirty="0">
                <a:solidFill>
                  <a:schemeClr val="bg1"/>
                </a:solidFill>
              </a:rPr>
              <a:t>Densa, 128, </a:t>
            </a:r>
            <a:r>
              <a:rPr lang="es-ES" sz="1100" dirty="0" err="1">
                <a:solidFill>
                  <a:schemeClr val="bg1"/>
                </a:solidFill>
              </a:rPr>
              <a:t>ReLU</a:t>
            </a:r>
            <a:endParaRPr lang="es-ES" sz="1100" dirty="0">
              <a:solidFill>
                <a:schemeClr val="bg1"/>
              </a:solidFill>
            </a:endParaRPr>
          </a:p>
          <a:p>
            <a:r>
              <a:rPr lang="es-ES" sz="1100" dirty="0" err="1">
                <a:solidFill>
                  <a:schemeClr val="bg1"/>
                </a:solidFill>
              </a:rPr>
              <a:t>Batch</a:t>
            </a:r>
            <a:r>
              <a:rPr lang="es-ES" sz="1100" dirty="0">
                <a:solidFill>
                  <a:schemeClr val="bg1"/>
                </a:solidFill>
              </a:rPr>
              <a:t> </a:t>
            </a:r>
            <a:r>
              <a:rPr lang="es-ES" sz="1100" dirty="0" err="1">
                <a:solidFill>
                  <a:schemeClr val="bg1"/>
                </a:solidFill>
              </a:rPr>
              <a:t>normalization</a:t>
            </a:r>
            <a:r>
              <a:rPr lang="es-ES" sz="1100" dirty="0">
                <a:solidFill>
                  <a:schemeClr val="bg1"/>
                </a:solidFill>
              </a:rPr>
              <a:t> </a:t>
            </a:r>
          </a:p>
          <a:p>
            <a:r>
              <a:rPr lang="es-ES" sz="1100" dirty="0">
                <a:solidFill>
                  <a:schemeClr val="bg1"/>
                </a:solidFill>
              </a:rPr>
              <a:t>Densa, 128, activación </a:t>
            </a:r>
            <a:r>
              <a:rPr lang="es-ES" sz="1100" dirty="0" err="1">
                <a:solidFill>
                  <a:schemeClr val="bg1"/>
                </a:solidFill>
              </a:rPr>
              <a:t>ReLU</a:t>
            </a:r>
            <a:r>
              <a:rPr lang="es-ES" sz="1100" dirty="0">
                <a:solidFill>
                  <a:schemeClr val="bg1"/>
                </a:solidFill>
              </a:rPr>
              <a:t> </a:t>
            </a:r>
          </a:p>
          <a:p>
            <a:r>
              <a:rPr lang="es-ES" sz="1100" dirty="0" err="1">
                <a:solidFill>
                  <a:schemeClr val="bg1"/>
                </a:solidFill>
              </a:rPr>
              <a:t>Dropout</a:t>
            </a:r>
            <a:r>
              <a:rPr lang="es-ES" sz="1100" dirty="0">
                <a:solidFill>
                  <a:schemeClr val="bg1"/>
                </a:solidFill>
              </a:rPr>
              <a:t> 0.4</a:t>
            </a:r>
          </a:p>
          <a:p>
            <a:r>
              <a:rPr lang="es-ES" sz="1100" dirty="0">
                <a:solidFill>
                  <a:schemeClr val="bg1"/>
                </a:solidFill>
              </a:rPr>
              <a:t>Densa 64</a:t>
            </a:r>
          </a:p>
          <a:p>
            <a:r>
              <a:rPr lang="es-ES" sz="1100" dirty="0" err="1">
                <a:solidFill>
                  <a:schemeClr val="bg1"/>
                </a:solidFill>
              </a:rPr>
              <a:t>Batch</a:t>
            </a:r>
            <a:r>
              <a:rPr lang="es-ES" sz="1100" dirty="0">
                <a:solidFill>
                  <a:schemeClr val="bg1"/>
                </a:solidFill>
              </a:rPr>
              <a:t> </a:t>
            </a:r>
            <a:r>
              <a:rPr lang="es-ES" sz="1100" dirty="0" err="1">
                <a:solidFill>
                  <a:schemeClr val="bg1"/>
                </a:solidFill>
              </a:rPr>
              <a:t>nomalization</a:t>
            </a:r>
            <a:endParaRPr lang="es-ES" sz="1100" dirty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Densa 64, activación </a:t>
            </a:r>
            <a:r>
              <a:rPr lang="es-ES" sz="1100" dirty="0" err="1">
                <a:solidFill>
                  <a:schemeClr val="bg1"/>
                </a:solidFill>
              </a:rPr>
              <a:t>ReLU</a:t>
            </a:r>
            <a:endParaRPr lang="es-ES" sz="1100" dirty="0">
              <a:solidFill>
                <a:schemeClr val="bg1"/>
              </a:solidFill>
            </a:endParaRPr>
          </a:p>
          <a:p>
            <a:r>
              <a:rPr lang="es-ES" sz="1100" dirty="0" err="1">
                <a:solidFill>
                  <a:schemeClr val="bg1"/>
                </a:solidFill>
              </a:rPr>
              <a:t>Dropout</a:t>
            </a:r>
            <a:r>
              <a:rPr lang="es-ES" sz="1100" dirty="0">
                <a:solidFill>
                  <a:schemeClr val="bg1"/>
                </a:solidFill>
              </a:rPr>
              <a:t> 0.3</a:t>
            </a:r>
          </a:p>
          <a:p>
            <a:r>
              <a:rPr lang="es-ES" sz="1100" dirty="0">
                <a:solidFill>
                  <a:schemeClr val="bg1"/>
                </a:solidFill>
              </a:rPr>
              <a:t>Densa 32, activación </a:t>
            </a:r>
            <a:r>
              <a:rPr lang="es-ES" sz="1100" dirty="0" err="1">
                <a:solidFill>
                  <a:schemeClr val="bg1"/>
                </a:solidFill>
              </a:rPr>
              <a:t>ReLU</a:t>
            </a:r>
            <a:endParaRPr lang="es-ES" sz="1100" dirty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Densa 1, activación sigmoide</a:t>
            </a:r>
          </a:p>
          <a:p>
            <a:endParaRPr lang="es-ES" sz="1100" dirty="0">
              <a:solidFill>
                <a:schemeClr val="bg1"/>
              </a:solidFill>
            </a:endParaRPr>
          </a:p>
          <a:p>
            <a:endParaRPr lang="es-ES" sz="1100" dirty="0">
              <a:solidFill>
                <a:schemeClr val="bg1"/>
              </a:solidFill>
            </a:endParaRPr>
          </a:p>
          <a:p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A330CB7-5926-1E33-D77B-E8FFAE3FB18B}"/>
              </a:ext>
            </a:extLst>
          </p:cNvPr>
          <p:cNvSpPr/>
          <p:nvPr/>
        </p:nvSpPr>
        <p:spPr>
          <a:xfrm>
            <a:off x="1327029" y="3403544"/>
            <a:ext cx="2546230" cy="1019354"/>
          </a:xfrm>
          <a:prstGeom prst="roundRect">
            <a:avLst/>
          </a:prstGeom>
          <a:solidFill>
            <a:srgbClr val="E9DCC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b="1" dirty="0">
              <a:solidFill>
                <a:schemeClr val="tx1"/>
              </a:solidFill>
            </a:endParaRPr>
          </a:p>
          <a:p>
            <a:endParaRPr lang="es-ES" sz="1100" b="1" dirty="0">
              <a:solidFill>
                <a:schemeClr val="tx1"/>
              </a:solidFill>
            </a:endParaRPr>
          </a:p>
          <a:p>
            <a:r>
              <a:rPr lang="es-ES" sz="1100" b="1" dirty="0">
                <a:solidFill>
                  <a:schemeClr val="tx1"/>
                </a:solidFill>
              </a:rPr>
              <a:t>Compilar el modelo</a:t>
            </a:r>
          </a:p>
          <a:p>
            <a:r>
              <a:rPr lang="es-ES" sz="1100" dirty="0" err="1">
                <a:solidFill>
                  <a:schemeClr val="tx1"/>
                </a:solidFill>
              </a:rPr>
              <a:t>Optimizer</a:t>
            </a:r>
            <a:r>
              <a:rPr lang="es-ES" sz="1100" dirty="0">
                <a:solidFill>
                  <a:schemeClr val="tx1"/>
                </a:solidFill>
              </a:rPr>
              <a:t> Adam, </a:t>
            </a:r>
            <a:r>
              <a:rPr lang="es-ES" sz="1100" dirty="0" err="1">
                <a:solidFill>
                  <a:schemeClr val="tx1"/>
                </a:solidFill>
              </a:rPr>
              <a:t>learning</a:t>
            </a:r>
            <a:r>
              <a:rPr lang="es-ES" sz="1100" dirty="0">
                <a:solidFill>
                  <a:schemeClr val="tx1"/>
                </a:solidFill>
              </a:rPr>
              <a:t> </a:t>
            </a:r>
            <a:r>
              <a:rPr lang="es-ES" sz="1100" dirty="0" err="1">
                <a:solidFill>
                  <a:schemeClr val="tx1"/>
                </a:solidFill>
              </a:rPr>
              <a:t>rate</a:t>
            </a:r>
            <a:r>
              <a:rPr lang="es-ES" sz="1100" dirty="0">
                <a:solidFill>
                  <a:schemeClr val="tx1"/>
                </a:solidFill>
              </a:rPr>
              <a:t> 1e^-3</a:t>
            </a:r>
          </a:p>
          <a:p>
            <a:r>
              <a:rPr lang="es-ES" sz="1100" dirty="0" err="1">
                <a:solidFill>
                  <a:schemeClr val="tx1"/>
                </a:solidFill>
              </a:rPr>
              <a:t>Loss</a:t>
            </a:r>
            <a:r>
              <a:rPr lang="es-ES" sz="1100" dirty="0">
                <a:solidFill>
                  <a:schemeClr val="tx1"/>
                </a:solidFill>
              </a:rPr>
              <a:t>: </a:t>
            </a:r>
            <a:r>
              <a:rPr lang="es-ES" sz="1100" dirty="0" err="1">
                <a:solidFill>
                  <a:schemeClr val="tx1"/>
                </a:solidFill>
              </a:rPr>
              <a:t>binary_crossentropy</a:t>
            </a:r>
            <a:endParaRPr lang="es-ES" sz="1100" dirty="0">
              <a:solidFill>
                <a:schemeClr val="tx1"/>
              </a:solidFill>
            </a:endParaRPr>
          </a:p>
          <a:p>
            <a:r>
              <a:rPr lang="es-ES" sz="1100" dirty="0" err="1">
                <a:solidFill>
                  <a:schemeClr val="tx1"/>
                </a:solidFill>
              </a:rPr>
              <a:t>Metrics</a:t>
            </a:r>
            <a:r>
              <a:rPr lang="es-ES" sz="1100" dirty="0">
                <a:solidFill>
                  <a:schemeClr val="tx1"/>
                </a:solidFill>
              </a:rPr>
              <a:t>: </a:t>
            </a:r>
            <a:r>
              <a:rPr lang="es-ES" sz="1100" dirty="0" err="1">
                <a:solidFill>
                  <a:schemeClr val="tx1"/>
                </a:solidFill>
              </a:rPr>
              <a:t>accuracy</a:t>
            </a:r>
            <a:r>
              <a:rPr lang="es-ES" sz="1100" dirty="0">
                <a:solidFill>
                  <a:schemeClr val="tx1"/>
                </a:solidFill>
              </a:rPr>
              <a:t>, </a:t>
            </a:r>
            <a:r>
              <a:rPr lang="es-ES" sz="1100" dirty="0" err="1">
                <a:solidFill>
                  <a:schemeClr val="tx1"/>
                </a:solidFill>
              </a:rPr>
              <a:t>auc</a:t>
            </a:r>
            <a:r>
              <a:rPr lang="es-ES" sz="1100" dirty="0">
                <a:solidFill>
                  <a:schemeClr val="tx1"/>
                </a:solidFill>
              </a:rPr>
              <a:t>, </a:t>
            </a:r>
            <a:r>
              <a:rPr lang="es-ES" sz="1100" dirty="0" err="1">
                <a:solidFill>
                  <a:schemeClr val="tx1"/>
                </a:solidFill>
              </a:rPr>
              <a:t>recall</a:t>
            </a:r>
            <a:r>
              <a:rPr lang="es-ES" sz="1100" dirty="0">
                <a:solidFill>
                  <a:schemeClr val="tx1"/>
                </a:solidFill>
              </a:rPr>
              <a:t>, </a:t>
            </a:r>
            <a:r>
              <a:rPr lang="es-ES" sz="1100" dirty="0" err="1">
                <a:solidFill>
                  <a:schemeClr val="tx1"/>
                </a:solidFill>
              </a:rPr>
              <a:t>precision</a:t>
            </a:r>
            <a:endParaRPr lang="es-ES" sz="1100" dirty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E333C6A-D5B0-E5CD-4A01-E32F5B348ED9}"/>
              </a:ext>
            </a:extLst>
          </p:cNvPr>
          <p:cNvSpPr/>
          <p:nvPr/>
        </p:nvSpPr>
        <p:spPr>
          <a:xfrm>
            <a:off x="1830236" y="4684561"/>
            <a:ext cx="1542691" cy="917283"/>
          </a:xfrm>
          <a:prstGeom prst="roundRect">
            <a:avLst/>
          </a:prstGeom>
          <a:solidFill>
            <a:srgbClr val="D1987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b="1" dirty="0">
              <a:solidFill>
                <a:schemeClr val="tx1"/>
              </a:solidFill>
            </a:endParaRPr>
          </a:p>
          <a:p>
            <a:endParaRPr lang="es-ES" sz="1100" b="1" dirty="0">
              <a:solidFill>
                <a:schemeClr val="tx1"/>
              </a:solidFill>
            </a:endParaRPr>
          </a:p>
          <a:p>
            <a:r>
              <a:rPr lang="es-ES" sz="1100" b="1" dirty="0" err="1">
                <a:solidFill>
                  <a:schemeClr val="tx1"/>
                </a:solidFill>
              </a:rPr>
              <a:t>Early</a:t>
            </a:r>
            <a:r>
              <a:rPr lang="es-ES" sz="1100" b="1" dirty="0">
                <a:solidFill>
                  <a:schemeClr val="tx1"/>
                </a:solidFill>
              </a:rPr>
              <a:t> </a:t>
            </a:r>
            <a:r>
              <a:rPr lang="es-ES" sz="1100" b="1" dirty="0" err="1">
                <a:solidFill>
                  <a:schemeClr val="tx1"/>
                </a:solidFill>
              </a:rPr>
              <a:t>Stopping</a:t>
            </a:r>
            <a:endParaRPr lang="es-ES" sz="1100" b="1" dirty="0">
              <a:solidFill>
                <a:schemeClr val="tx1"/>
              </a:solidFill>
            </a:endParaRPr>
          </a:p>
          <a:p>
            <a:r>
              <a:rPr lang="es-ES" sz="1100" dirty="0">
                <a:solidFill>
                  <a:schemeClr val="tx1"/>
                </a:solidFill>
              </a:rPr>
              <a:t>Monitor: </a:t>
            </a:r>
            <a:r>
              <a:rPr lang="es-ES" sz="1100" dirty="0" err="1">
                <a:solidFill>
                  <a:schemeClr val="tx1"/>
                </a:solidFill>
              </a:rPr>
              <a:t>val_auc</a:t>
            </a:r>
            <a:endParaRPr lang="es-ES" sz="1100" dirty="0">
              <a:solidFill>
                <a:schemeClr val="tx1"/>
              </a:solidFill>
            </a:endParaRPr>
          </a:p>
          <a:p>
            <a:r>
              <a:rPr lang="es-ES" sz="1100" dirty="0" err="1">
                <a:solidFill>
                  <a:schemeClr val="tx1"/>
                </a:solidFill>
              </a:rPr>
              <a:t>Patience</a:t>
            </a:r>
            <a:r>
              <a:rPr lang="es-ES" sz="1100" dirty="0">
                <a:solidFill>
                  <a:schemeClr val="tx1"/>
                </a:solidFill>
              </a:rPr>
              <a:t>: 10</a:t>
            </a:r>
          </a:p>
          <a:p>
            <a:r>
              <a:rPr lang="es-ES" sz="1100" dirty="0" err="1">
                <a:solidFill>
                  <a:schemeClr val="tx1"/>
                </a:solidFill>
              </a:rPr>
              <a:t>Restore_Best_weights</a:t>
            </a:r>
            <a:endParaRPr lang="es-ES" sz="1100" dirty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F26520A-16F4-A9C5-2E10-2CBA1DE291C7}"/>
              </a:ext>
            </a:extLst>
          </p:cNvPr>
          <p:cNvSpPr/>
          <p:nvPr/>
        </p:nvSpPr>
        <p:spPr>
          <a:xfrm>
            <a:off x="1890442" y="5863507"/>
            <a:ext cx="1422280" cy="819520"/>
          </a:xfrm>
          <a:prstGeom prst="roundRect">
            <a:avLst/>
          </a:prstGeom>
          <a:solidFill>
            <a:srgbClr val="B0B89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1100" b="1" dirty="0">
              <a:solidFill>
                <a:schemeClr val="tx1"/>
              </a:solidFill>
            </a:endParaRPr>
          </a:p>
          <a:p>
            <a:endParaRPr lang="es-ES" sz="1100" b="1" dirty="0">
              <a:solidFill>
                <a:schemeClr val="tx1"/>
              </a:solidFill>
            </a:endParaRPr>
          </a:p>
          <a:p>
            <a:r>
              <a:rPr lang="es-ES" sz="1100" b="1" dirty="0">
                <a:solidFill>
                  <a:schemeClr val="tx1"/>
                </a:solidFill>
              </a:rPr>
              <a:t>Train </a:t>
            </a:r>
            <a:r>
              <a:rPr lang="es-ES" sz="1100" b="1" dirty="0" err="1">
                <a:solidFill>
                  <a:schemeClr val="tx1"/>
                </a:solidFill>
              </a:rPr>
              <a:t>model</a:t>
            </a:r>
            <a:endParaRPr lang="es-ES" sz="1100" b="1" dirty="0">
              <a:solidFill>
                <a:schemeClr val="tx1"/>
              </a:solidFill>
            </a:endParaRPr>
          </a:p>
          <a:p>
            <a:r>
              <a:rPr lang="es-ES" sz="1100" dirty="0" err="1">
                <a:solidFill>
                  <a:schemeClr val="tx1"/>
                </a:solidFill>
              </a:rPr>
              <a:t>Validation_Split</a:t>
            </a:r>
            <a:r>
              <a:rPr lang="es-ES" sz="1100" dirty="0">
                <a:solidFill>
                  <a:schemeClr val="tx1"/>
                </a:solidFill>
              </a:rPr>
              <a:t>: 0,2</a:t>
            </a:r>
          </a:p>
          <a:p>
            <a:r>
              <a:rPr lang="es-ES" sz="1100" dirty="0" err="1">
                <a:solidFill>
                  <a:schemeClr val="tx1"/>
                </a:solidFill>
              </a:rPr>
              <a:t>Epochs</a:t>
            </a:r>
            <a:r>
              <a:rPr lang="es-ES" sz="1100" dirty="0">
                <a:solidFill>
                  <a:schemeClr val="tx1"/>
                </a:solidFill>
              </a:rPr>
              <a:t>: 100</a:t>
            </a:r>
          </a:p>
          <a:p>
            <a:r>
              <a:rPr lang="es-ES" sz="1100" dirty="0" err="1">
                <a:solidFill>
                  <a:schemeClr val="tx1"/>
                </a:solidFill>
              </a:rPr>
              <a:t>Batch_size</a:t>
            </a:r>
            <a:r>
              <a:rPr lang="es-ES" sz="1100" dirty="0">
                <a:solidFill>
                  <a:schemeClr val="tx1"/>
                </a:solidFill>
              </a:rPr>
              <a:t>: 32</a:t>
            </a:r>
          </a:p>
          <a:p>
            <a:endParaRPr lang="es-ES" sz="1100" dirty="0">
              <a:solidFill>
                <a:schemeClr val="tx1"/>
              </a:solidFill>
            </a:endParaRPr>
          </a:p>
          <a:p>
            <a:endParaRPr lang="es-ES" sz="1100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DCFBDBC-35C4-F28B-F228-52781B6681C6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600144" y="808431"/>
            <a:ext cx="0" cy="210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B455D5F-E5FD-E665-26B3-48EBEA4D5A8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00144" y="3192916"/>
            <a:ext cx="0" cy="210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F1CCA16-DB1B-B69C-1CEA-23BADAFCCD7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600144" y="4422898"/>
            <a:ext cx="1438" cy="261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BD26C40-2DDE-DE6C-3FD4-277DE40EC78A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01582" y="5601844"/>
            <a:ext cx="0" cy="261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5417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122-9E0F-A6D0-AE5B-A61E9B4E9BDC}"/>
              </a:ext>
            </a:extLst>
          </p:cNvPr>
          <p:cNvSpPr txBox="1">
            <a:spLocks/>
          </p:cNvSpPr>
          <p:nvPr/>
        </p:nvSpPr>
        <p:spPr>
          <a:xfrm>
            <a:off x="1099024" y="123215"/>
            <a:ext cx="6945952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Evaluación frente a test (NN)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263627D-2B5D-D411-E488-C55F070C7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235" y="1456227"/>
            <a:ext cx="2905530" cy="1381318"/>
          </a:xfrm>
          <a:prstGeom prst="rect">
            <a:avLst/>
          </a:prstGeom>
        </p:spPr>
      </p:pic>
      <p:pic>
        <p:nvPicPr>
          <p:cNvPr id="6" name="Imagen 5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1F8487C0-DED1-F088-1DB9-95102275C5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9086" y="3232837"/>
            <a:ext cx="3054693" cy="2685682"/>
          </a:xfrm>
          <a:prstGeom prst="rect">
            <a:avLst/>
          </a:prstGeom>
        </p:spPr>
      </p:pic>
      <p:pic>
        <p:nvPicPr>
          <p:cNvPr id="8" name="Imagen 7" descr="Gráfico, Gráfico de líneas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112B65A-BF60-20C1-97FC-8A9CE357AF0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221" y="3232838"/>
            <a:ext cx="3358582" cy="26856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41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322F-3D2B-EDBA-75DA-7F57D4FA8AAA}"/>
              </a:ext>
            </a:extLst>
          </p:cNvPr>
          <p:cNvSpPr txBox="1">
            <a:spLocks/>
          </p:cNvSpPr>
          <p:nvPr/>
        </p:nvSpPr>
        <p:spPr>
          <a:xfrm>
            <a:off x="1099024" y="123215"/>
            <a:ext cx="6945952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36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Resultados ML</a:t>
            </a:r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B1E6A849-83B4-4A4E-F163-CE6834DF39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2848" y="1354832"/>
            <a:ext cx="5413259" cy="4148336"/>
          </a:xfrm>
          <a:prstGeom prst="rect">
            <a:avLst/>
          </a:prstGeom>
        </p:spPr>
      </p:pic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EF77EE8A-6EA7-4A9A-8FD5-A59692DAD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0" y="2624025"/>
            <a:ext cx="2972215" cy="1609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294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11EAA91-E05D-2384-3943-D0AB030B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3682" r="-2" b="9234"/>
          <a:stretch/>
        </p:blipFill>
        <p:spPr>
          <a:xfrm>
            <a:off x="2240" y="-3615"/>
            <a:ext cx="7415763" cy="685800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A4294B-196C-AA92-8B5E-306E6DB8C875}"/>
              </a:ext>
            </a:extLst>
          </p:cNvPr>
          <p:cNvSpPr txBox="1">
            <a:spLocks/>
          </p:cNvSpPr>
          <p:nvPr/>
        </p:nvSpPr>
        <p:spPr>
          <a:xfrm>
            <a:off x="1735141" y="194578"/>
            <a:ext cx="5676308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Problema de negocio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294F60-23F8-6B0D-9BDE-48583713534A}"/>
              </a:ext>
            </a:extLst>
          </p:cNvPr>
          <p:cNvSpPr txBox="1">
            <a:spLocks/>
          </p:cNvSpPr>
          <p:nvPr/>
        </p:nvSpPr>
        <p:spPr>
          <a:xfrm>
            <a:off x="179136" y="1208990"/>
            <a:ext cx="8229600" cy="52298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1400" b="1" dirty="0">
              <a:solidFill>
                <a:schemeClr val="tx2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9C0EEE1-2D3D-1F12-96B0-647E6EC1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64" y="1451858"/>
            <a:ext cx="7919065" cy="5279377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ED73CDF-93E4-FA33-5E28-E4DC55226B18}"/>
              </a:ext>
            </a:extLst>
          </p:cNvPr>
          <p:cNvSpPr/>
          <p:nvPr/>
        </p:nvSpPr>
        <p:spPr>
          <a:xfrm>
            <a:off x="1302511" y="1540328"/>
            <a:ext cx="6547680" cy="1138679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600" dirty="0"/>
              <a:t>Desarrollar un </a:t>
            </a:r>
            <a:r>
              <a:rPr lang="es-ES" sz="1600" b="1" dirty="0"/>
              <a:t>modelo predictivo</a:t>
            </a:r>
            <a:r>
              <a:rPr lang="es-ES" sz="1600" dirty="0"/>
              <a:t> basado en los datos de pacientes actuales para </a:t>
            </a:r>
            <a:r>
              <a:rPr lang="es-ES" sz="1600" b="1" dirty="0"/>
              <a:t>identificar nuevos clientes potenciales</a:t>
            </a:r>
            <a:r>
              <a:rPr lang="es-ES" sz="1600" dirty="0"/>
              <a:t> con alto riesgo de diabetes .</a:t>
            </a:r>
          </a:p>
        </p:txBody>
      </p:sp>
    </p:spTree>
    <p:extLst>
      <p:ext uri="{BB962C8B-B14F-4D97-AF65-F5344CB8AC3E}">
        <p14:creationId xmlns:p14="http://schemas.microsoft.com/office/powerpoint/2010/main" val="49803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50FE-8B9B-DC38-F20C-CBFAB251A9EC}"/>
              </a:ext>
            </a:extLst>
          </p:cNvPr>
          <p:cNvSpPr txBox="1">
            <a:spLocks/>
          </p:cNvSpPr>
          <p:nvPr/>
        </p:nvSpPr>
        <p:spPr>
          <a:xfrm>
            <a:off x="1099024" y="123215"/>
            <a:ext cx="6945952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36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Resultados NN</a:t>
            </a:r>
          </a:p>
        </p:txBody>
      </p:sp>
      <p:pic>
        <p:nvPicPr>
          <p:cNvPr id="4" name="Imagen 3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9BDCB880-2575-A540-6B49-4A927C9F9A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5353" y="1354832"/>
            <a:ext cx="5413259" cy="4148336"/>
          </a:xfrm>
          <a:prstGeom prst="rect">
            <a:avLst/>
          </a:prstGeom>
        </p:spPr>
      </p:pic>
      <p:pic>
        <p:nvPicPr>
          <p:cNvPr id="8" name="Imagen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84533FA-1205-9084-FA7F-E22B2E11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4" y="2647841"/>
            <a:ext cx="2867425" cy="1562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888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A32F1C3-B896-DE48-9A4D-8E422C4D9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3851" b="21163"/>
          <a:stretch/>
        </p:blipFill>
        <p:spPr>
          <a:xfrm>
            <a:off x="1143" y="17631"/>
            <a:ext cx="9143980" cy="68567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6CF0F1-77E6-9B85-E299-C87F8071B88B}"/>
              </a:ext>
            </a:extLst>
          </p:cNvPr>
          <p:cNvSpPr txBox="1">
            <a:spLocks/>
          </p:cNvSpPr>
          <p:nvPr/>
        </p:nvSpPr>
        <p:spPr>
          <a:xfrm>
            <a:off x="2515170" y="98322"/>
            <a:ext cx="4113657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Conclusiones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5EBFD0-3E63-2E76-E14F-1A60C00CDB75}"/>
              </a:ext>
            </a:extLst>
          </p:cNvPr>
          <p:cNvSpPr/>
          <p:nvPr/>
        </p:nvSpPr>
        <p:spPr>
          <a:xfrm>
            <a:off x="532567" y="1552755"/>
            <a:ext cx="3806519" cy="2040226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/>
              <a:t>El </a:t>
            </a:r>
            <a:r>
              <a:rPr lang="es-ES" sz="1600" b="1"/>
              <a:t>modelo de machine learning</a:t>
            </a:r>
            <a:r>
              <a:rPr lang="es-ES" sz="1600"/>
              <a:t> alcanzó </a:t>
            </a:r>
            <a:r>
              <a:rPr lang="es-ES" sz="1600" b="1"/>
              <a:t>mayor precisión (0,89)</a:t>
            </a:r>
            <a:r>
              <a:rPr lang="es-ES" sz="1600"/>
              <a:t> y </a:t>
            </a:r>
            <a:r>
              <a:rPr lang="es-ES" sz="1600" b="1"/>
              <a:t>mayor F1-Score (0,72)</a:t>
            </a:r>
            <a:r>
              <a:rPr lang="es-ES" sz="1600"/>
              <a:t>, lo que indica un rendimiento más equilibrado y fiable en la predicción de casos positivos y negativos.</a:t>
            </a:r>
            <a:endParaRPr lang="es-ES" sz="16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D4564EC-067D-1F49-85EA-5F5CF01F703E}"/>
              </a:ext>
            </a:extLst>
          </p:cNvPr>
          <p:cNvSpPr/>
          <p:nvPr/>
        </p:nvSpPr>
        <p:spPr>
          <a:xfrm>
            <a:off x="5035556" y="1552755"/>
            <a:ext cx="3806518" cy="2040226"/>
          </a:xfrm>
          <a:prstGeom prst="roundRect">
            <a:avLst/>
          </a:prstGeom>
          <a:solidFill>
            <a:srgbClr val="B0B89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La </a:t>
            </a:r>
            <a:r>
              <a:rPr lang="es-ES" sz="1400" b="1" dirty="0">
                <a:solidFill>
                  <a:schemeClr val="tx1"/>
                </a:solidFill>
              </a:rPr>
              <a:t>red neuronal</a:t>
            </a:r>
            <a:r>
              <a:rPr lang="es-ES" sz="1400" dirty="0">
                <a:solidFill>
                  <a:schemeClr val="tx1"/>
                </a:solidFill>
              </a:rPr>
              <a:t> consiguió una </a:t>
            </a:r>
            <a:r>
              <a:rPr lang="es-ES" sz="1400" b="1" dirty="0">
                <a:solidFill>
                  <a:schemeClr val="tx1"/>
                </a:solidFill>
              </a:rPr>
              <a:t>mayor sensibilidad (</a:t>
            </a:r>
            <a:r>
              <a:rPr lang="es-ES" sz="1400" b="1" dirty="0" err="1">
                <a:solidFill>
                  <a:schemeClr val="tx1"/>
                </a:solidFill>
              </a:rPr>
              <a:t>Recall</a:t>
            </a:r>
            <a:r>
              <a:rPr lang="es-ES" sz="1400" b="1" dirty="0">
                <a:solidFill>
                  <a:schemeClr val="tx1"/>
                </a:solidFill>
              </a:rPr>
              <a:t> = 0,89)</a:t>
            </a:r>
            <a:r>
              <a:rPr lang="es-ES" sz="1400" dirty="0">
                <a:solidFill>
                  <a:schemeClr val="tx1"/>
                </a:solidFill>
              </a:rPr>
              <a:t>, siendo capaz de identificar más casos positivos de diabetes, aunque con un mayor número de falsos positivos.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78402EC-4617-6DA3-A167-CD7151E13389}"/>
              </a:ext>
            </a:extLst>
          </p:cNvPr>
          <p:cNvSpPr/>
          <p:nvPr/>
        </p:nvSpPr>
        <p:spPr>
          <a:xfrm>
            <a:off x="5035556" y="4477109"/>
            <a:ext cx="3806518" cy="1868668"/>
          </a:xfrm>
          <a:prstGeom prst="roundRect">
            <a:avLst/>
          </a:prstGeom>
          <a:solidFill>
            <a:srgbClr val="B0B89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Si el objetivo es </a:t>
            </a:r>
            <a:r>
              <a:rPr lang="es-ES" sz="1400" b="1" dirty="0">
                <a:solidFill>
                  <a:schemeClr val="tx1"/>
                </a:solidFill>
              </a:rPr>
              <a:t>sensibilidad clínica</a:t>
            </a:r>
            <a:r>
              <a:rPr lang="es-ES" sz="1400" dirty="0">
                <a:solidFill>
                  <a:schemeClr val="tx1"/>
                </a:solidFill>
              </a:rPr>
              <a:t> y lanzar una red más amplia para detectar a más pacientes diabéticos (aunque haya más falsos positivos), se puede </a:t>
            </a:r>
            <a:r>
              <a:rPr lang="es-ES" sz="1400" b="1" dirty="0">
                <a:solidFill>
                  <a:schemeClr val="tx1"/>
                </a:solidFill>
              </a:rPr>
              <a:t>preferir la red neuronal</a:t>
            </a:r>
            <a:r>
              <a:rPr lang="es-E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774AF9A-7D65-76B8-0727-E73795F3464A}"/>
              </a:ext>
            </a:extLst>
          </p:cNvPr>
          <p:cNvSpPr/>
          <p:nvPr/>
        </p:nvSpPr>
        <p:spPr>
          <a:xfrm>
            <a:off x="532567" y="4477109"/>
            <a:ext cx="3806518" cy="1913398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Si el objetivo es un sistema de predicción </a:t>
            </a:r>
            <a:r>
              <a:rPr lang="es-ES" sz="1400" b="1" dirty="0"/>
              <a:t>más equilibrado y fiable, con menos falsas alarmas</a:t>
            </a:r>
            <a:r>
              <a:rPr lang="es-ES" sz="1400" dirty="0"/>
              <a:t>, el </a:t>
            </a:r>
            <a:r>
              <a:rPr lang="es-ES" sz="1400" b="1" dirty="0"/>
              <a:t>modelo de machine </a:t>
            </a:r>
            <a:r>
              <a:rPr lang="es-ES" sz="1400" b="1" dirty="0" err="1"/>
              <a:t>learning</a:t>
            </a:r>
            <a:r>
              <a:rPr lang="es-ES" sz="1400" b="1" dirty="0"/>
              <a:t> es claramente superior</a:t>
            </a:r>
            <a:r>
              <a:rPr lang="es-ES" sz="14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839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F204EDA0-CC7C-CD1B-048A-254C2883CC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3682" r="-2" b="9234"/>
          <a:stretch/>
        </p:blipFill>
        <p:spPr>
          <a:xfrm>
            <a:off x="2240" y="-3615"/>
            <a:ext cx="7415763" cy="685800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6A632-3671-9CB2-BD16-0EDE31070D34}"/>
              </a:ext>
            </a:extLst>
          </p:cNvPr>
          <p:cNvSpPr txBox="1">
            <a:spLocks/>
          </p:cNvSpPr>
          <p:nvPr/>
        </p:nvSpPr>
        <p:spPr>
          <a:xfrm>
            <a:off x="1735141" y="98322"/>
            <a:ext cx="5676308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Problema de negocio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FE5740-4B79-0343-E688-3578719E10DC}"/>
              </a:ext>
            </a:extLst>
          </p:cNvPr>
          <p:cNvSpPr txBox="1"/>
          <p:nvPr/>
        </p:nvSpPr>
        <p:spPr>
          <a:xfrm>
            <a:off x="322142" y="2237874"/>
            <a:ext cx="5676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9AFEC58-6F40-4C79-4938-2A7C6ECC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19" y="1230615"/>
            <a:ext cx="3160295" cy="47404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9A0E1C-A50F-5780-21C6-882B05F20101}"/>
              </a:ext>
            </a:extLst>
          </p:cNvPr>
          <p:cNvSpPr txBox="1">
            <a:spLocks/>
          </p:cNvSpPr>
          <p:nvPr/>
        </p:nvSpPr>
        <p:spPr>
          <a:xfrm>
            <a:off x="1732551" y="720690"/>
            <a:ext cx="5676308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28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Contexto</a:t>
            </a:r>
            <a:endParaRPr lang="es-ES" sz="24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69747F1-85BB-4351-89C4-A52DF6C8943A}"/>
              </a:ext>
            </a:extLst>
          </p:cNvPr>
          <p:cNvSpPr/>
          <p:nvPr/>
        </p:nvSpPr>
        <p:spPr>
          <a:xfrm>
            <a:off x="1005625" y="4695773"/>
            <a:ext cx="3905318" cy="1019354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La diabetes representa una oportunidad estratégica para la compañía por su alta prevalencia y cronicidad.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F14D2A7-37B5-D402-829E-666720880B10}"/>
              </a:ext>
            </a:extLst>
          </p:cNvPr>
          <p:cNvSpPr/>
          <p:nvPr/>
        </p:nvSpPr>
        <p:spPr>
          <a:xfrm>
            <a:off x="1005626" y="1652550"/>
            <a:ext cx="3905319" cy="1019354"/>
          </a:xfrm>
          <a:prstGeom prst="roundRect">
            <a:avLst/>
          </a:prstGeom>
          <a:solidFill>
            <a:srgbClr val="E9DCC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Disponemos de </a:t>
            </a:r>
            <a:r>
              <a:rPr lang="es-ES" sz="1600" b="1" dirty="0">
                <a:solidFill>
                  <a:schemeClr val="tx1"/>
                </a:solidFill>
              </a:rPr>
              <a:t>datos clínicos y demográficos reales</a:t>
            </a:r>
            <a:r>
              <a:rPr lang="es-ES" sz="1600" dirty="0">
                <a:solidFill>
                  <a:schemeClr val="tx1"/>
                </a:solidFill>
              </a:rPr>
              <a:t> que permiten anticipar comportamientos de salud y consumo.</a:t>
            </a: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8ABEA8E-989A-645A-ABC5-E350F89235CE}"/>
              </a:ext>
            </a:extLst>
          </p:cNvPr>
          <p:cNvSpPr/>
          <p:nvPr/>
        </p:nvSpPr>
        <p:spPr>
          <a:xfrm>
            <a:off x="1005625" y="3250943"/>
            <a:ext cx="3905319" cy="1019354"/>
          </a:xfrm>
          <a:prstGeom prst="roundRect">
            <a:avLst/>
          </a:prstGeom>
          <a:solidFill>
            <a:srgbClr val="99A7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Buscamos </a:t>
            </a:r>
            <a:r>
              <a:rPr lang="es-ES" sz="1600" b="1" dirty="0">
                <a:solidFill>
                  <a:schemeClr val="tx1"/>
                </a:solidFill>
              </a:rPr>
              <a:t>convertir estos datos en conocimiento accionable</a:t>
            </a:r>
            <a:r>
              <a:rPr lang="es-ES" sz="1600" dirty="0">
                <a:solidFill>
                  <a:schemeClr val="tx1"/>
                </a:solidFill>
              </a:rPr>
              <a:t> para marketing, ventas y desarrollo de servicios.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57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DC59CF5B-E4C8-9D55-FF7E-B5E6ADD34B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3682" r="-2" b="9234"/>
          <a:stretch/>
        </p:blipFill>
        <p:spPr>
          <a:xfrm>
            <a:off x="2240" y="-3615"/>
            <a:ext cx="7415763" cy="685800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A10565-8B32-BD35-8D74-C9D4EFBED11D}"/>
              </a:ext>
            </a:extLst>
          </p:cNvPr>
          <p:cNvSpPr txBox="1">
            <a:spLocks/>
          </p:cNvSpPr>
          <p:nvPr/>
        </p:nvSpPr>
        <p:spPr>
          <a:xfrm>
            <a:off x="1735141" y="41877"/>
            <a:ext cx="5676308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Problema de negocio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713B87-BE87-1A39-63A8-0F5DCDD3AE1D}"/>
              </a:ext>
            </a:extLst>
          </p:cNvPr>
          <p:cNvSpPr txBox="1">
            <a:spLocks/>
          </p:cNvSpPr>
          <p:nvPr/>
        </p:nvSpPr>
        <p:spPr>
          <a:xfrm>
            <a:off x="1732551" y="596511"/>
            <a:ext cx="5676308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28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Enfoque estratégico y resultados</a:t>
            </a:r>
            <a:endParaRPr lang="es-ES" sz="24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Imagen 7" descr="Imagen que contiene cuarto, bola de billar, firmar, teléfono&#10;&#10;El contenido generado por IA puede ser incorrecto.">
            <a:extLst>
              <a:ext uri="{FF2B5EF4-FFF2-40B4-BE49-F238E27FC236}">
                <a16:creationId xmlns:a16="http://schemas.microsoft.com/office/drawing/2014/main" id="{B9DC361D-AB7A-270D-6ED3-EAC60508B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28" y="1442748"/>
            <a:ext cx="3336758" cy="5005137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ABB7193-8EEB-5B8E-3F50-C56D7E1EE187}"/>
              </a:ext>
            </a:extLst>
          </p:cNvPr>
          <p:cNvSpPr/>
          <p:nvPr/>
        </p:nvSpPr>
        <p:spPr>
          <a:xfrm>
            <a:off x="665386" y="1352436"/>
            <a:ext cx="3905319" cy="1019354"/>
          </a:xfrm>
          <a:prstGeom prst="roundRect">
            <a:avLst/>
          </a:prstGeom>
          <a:solidFill>
            <a:srgbClr val="99A7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Aplicar </a:t>
            </a:r>
            <a:r>
              <a:rPr lang="es-ES" sz="1600" b="1" dirty="0">
                <a:solidFill>
                  <a:schemeClr val="tx1"/>
                </a:solidFill>
              </a:rPr>
              <a:t>ML Y NN </a:t>
            </a:r>
            <a:r>
              <a:rPr lang="es-ES" sz="1600" dirty="0">
                <a:solidFill>
                  <a:schemeClr val="tx1"/>
                </a:solidFill>
              </a:rPr>
              <a:t>para predecir la probabilidad de tener diabetes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C999BC8-6163-F6CA-EDEB-B82F6091654A}"/>
              </a:ext>
            </a:extLst>
          </p:cNvPr>
          <p:cNvSpPr/>
          <p:nvPr/>
        </p:nvSpPr>
        <p:spPr>
          <a:xfrm>
            <a:off x="665386" y="2491819"/>
            <a:ext cx="3905318" cy="1019354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Validar y aplicar </a:t>
            </a:r>
            <a:r>
              <a:rPr lang="es-ES" sz="1600" dirty="0"/>
              <a:t>el modelo a nuevas bases de datos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96CD555-D840-65C7-4C4E-3545F7EA8860}"/>
              </a:ext>
            </a:extLst>
          </p:cNvPr>
          <p:cNvSpPr/>
          <p:nvPr/>
        </p:nvSpPr>
        <p:spPr>
          <a:xfrm>
            <a:off x="665386" y="3631202"/>
            <a:ext cx="3905318" cy="819520"/>
          </a:xfrm>
          <a:prstGeom prst="roundRect">
            <a:avLst/>
          </a:prstGeom>
          <a:solidFill>
            <a:srgbClr val="E9DCC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Optimización del </a:t>
            </a:r>
            <a:r>
              <a:rPr lang="es-ES" sz="1600" b="1" dirty="0">
                <a:solidFill>
                  <a:schemeClr val="tx1"/>
                </a:solidFill>
              </a:rPr>
              <a:t>gasto comercial</a:t>
            </a:r>
            <a:r>
              <a:rPr lang="es-ES" sz="1600" dirty="0">
                <a:solidFill>
                  <a:schemeClr val="tx1"/>
                </a:solidFill>
              </a:rPr>
              <a:t> y </a:t>
            </a:r>
            <a:r>
              <a:rPr lang="es-ES" sz="1600" b="1" dirty="0">
                <a:solidFill>
                  <a:schemeClr val="tx1"/>
                </a:solidFill>
              </a:rPr>
              <a:t>publicitario</a:t>
            </a: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F1DB4E8-33EB-4574-824C-2BCBEE35E6AA}"/>
              </a:ext>
            </a:extLst>
          </p:cNvPr>
          <p:cNvSpPr/>
          <p:nvPr/>
        </p:nvSpPr>
        <p:spPr>
          <a:xfrm>
            <a:off x="665387" y="4570751"/>
            <a:ext cx="3905318" cy="917283"/>
          </a:xfrm>
          <a:prstGeom prst="roundRect">
            <a:avLst/>
          </a:prstGeom>
          <a:solidFill>
            <a:srgbClr val="D1987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Desarrollo de </a:t>
            </a:r>
            <a:r>
              <a:rPr lang="es-ES" b="1" dirty="0">
                <a:solidFill>
                  <a:schemeClr val="tx1"/>
                </a:solidFill>
              </a:rPr>
              <a:t>productos personalizados</a:t>
            </a:r>
            <a:r>
              <a:rPr lang="es-ES" dirty="0">
                <a:solidFill>
                  <a:schemeClr val="tx1"/>
                </a:solidFill>
              </a:rPr>
              <a:t> o </a:t>
            </a:r>
            <a:r>
              <a:rPr lang="es-ES" b="1" dirty="0">
                <a:solidFill>
                  <a:schemeClr val="tx1"/>
                </a:solidFill>
              </a:rPr>
              <a:t>preventivos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BA4B9C1-CAEE-DAA1-9274-9841154F02F8}"/>
              </a:ext>
            </a:extLst>
          </p:cNvPr>
          <p:cNvSpPr/>
          <p:nvPr/>
        </p:nvSpPr>
        <p:spPr>
          <a:xfrm>
            <a:off x="656994" y="5585477"/>
            <a:ext cx="3922102" cy="819520"/>
          </a:xfrm>
          <a:prstGeom prst="roundRect">
            <a:avLst/>
          </a:prstGeom>
          <a:solidFill>
            <a:srgbClr val="B0B89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Refuerzo del </a:t>
            </a:r>
            <a:r>
              <a:rPr lang="es-ES" sz="1600" b="1" dirty="0">
                <a:solidFill>
                  <a:schemeClr val="tx1"/>
                </a:solidFill>
              </a:rPr>
              <a:t>posicionamiento de la compañía</a:t>
            </a:r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52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3C6A5509-8341-090C-870B-4745694ED2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t="13682" r="-2" b="9234"/>
          <a:stretch/>
        </p:blipFill>
        <p:spPr>
          <a:xfrm>
            <a:off x="2240" y="-3615"/>
            <a:ext cx="7415763" cy="685800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D7595-D968-1F82-404C-CE7C60DA8C3F}"/>
              </a:ext>
            </a:extLst>
          </p:cNvPr>
          <p:cNvSpPr txBox="1">
            <a:spLocks/>
          </p:cNvSpPr>
          <p:nvPr/>
        </p:nvSpPr>
        <p:spPr>
          <a:xfrm>
            <a:off x="866275" y="111379"/>
            <a:ext cx="7408859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Resolución problema de negocio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F76C85-79EA-10D0-E0EB-0291A124ABF7}"/>
              </a:ext>
            </a:extLst>
          </p:cNvPr>
          <p:cNvSpPr txBox="1">
            <a:spLocks/>
          </p:cNvSpPr>
          <p:nvPr/>
        </p:nvSpPr>
        <p:spPr>
          <a:xfrm>
            <a:off x="1732551" y="720690"/>
            <a:ext cx="5676308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endParaRPr lang="es-ES" sz="24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6232F2E8-C132-8C3E-0C68-EAFF76FDF9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428" y="1591623"/>
            <a:ext cx="4333224" cy="433322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1F664B6-451E-4247-CC5F-A6A6E029779B}"/>
              </a:ext>
            </a:extLst>
          </p:cNvPr>
          <p:cNvSpPr/>
          <p:nvPr/>
        </p:nvSpPr>
        <p:spPr>
          <a:xfrm>
            <a:off x="446655" y="1081946"/>
            <a:ext cx="3905319" cy="1019354"/>
          </a:xfrm>
          <a:prstGeom prst="roundRect">
            <a:avLst/>
          </a:prstGeom>
          <a:solidFill>
            <a:srgbClr val="99A7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Identificación anticipada de </a:t>
            </a:r>
            <a:r>
              <a:rPr lang="es-ES" sz="1600" b="1" dirty="0">
                <a:solidFill>
                  <a:schemeClr val="tx1"/>
                </a:solidFill>
              </a:rPr>
              <a:t>nuevos clientes potenciales.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5E7DDC6-76A6-DD2A-6B3A-341DCBFFECDA}"/>
              </a:ext>
            </a:extLst>
          </p:cNvPr>
          <p:cNvSpPr/>
          <p:nvPr/>
        </p:nvSpPr>
        <p:spPr>
          <a:xfrm>
            <a:off x="446656" y="2287969"/>
            <a:ext cx="3905318" cy="1019354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Segmentación del mercado </a:t>
            </a:r>
            <a:r>
              <a:rPr lang="es-ES" sz="1600" dirty="0"/>
              <a:t>más precisa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253FC25-AA33-5808-8F0B-81F1805E9E51}"/>
              </a:ext>
            </a:extLst>
          </p:cNvPr>
          <p:cNvSpPr/>
          <p:nvPr/>
        </p:nvSpPr>
        <p:spPr>
          <a:xfrm>
            <a:off x="429873" y="3501129"/>
            <a:ext cx="3905318" cy="819520"/>
          </a:xfrm>
          <a:prstGeom prst="roundRect">
            <a:avLst/>
          </a:prstGeom>
          <a:solidFill>
            <a:srgbClr val="E9DCC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Optimización del </a:t>
            </a:r>
            <a:r>
              <a:rPr lang="es-ES" sz="1600" b="1" dirty="0">
                <a:solidFill>
                  <a:schemeClr val="tx1"/>
                </a:solidFill>
              </a:rPr>
              <a:t>gasto comercial</a:t>
            </a:r>
            <a:r>
              <a:rPr lang="es-ES" sz="1600" dirty="0">
                <a:solidFill>
                  <a:schemeClr val="tx1"/>
                </a:solidFill>
              </a:rPr>
              <a:t> y </a:t>
            </a:r>
            <a:r>
              <a:rPr lang="es-ES" sz="1600" b="1" dirty="0">
                <a:solidFill>
                  <a:schemeClr val="tx1"/>
                </a:solidFill>
              </a:rPr>
              <a:t>publicitario</a:t>
            </a: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DE12FD9-41EA-79FE-783F-792AC186B8F0}"/>
              </a:ext>
            </a:extLst>
          </p:cNvPr>
          <p:cNvSpPr/>
          <p:nvPr/>
        </p:nvSpPr>
        <p:spPr>
          <a:xfrm>
            <a:off x="429872" y="4514455"/>
            <a:ext cx="3905318" cy="917283"/>
          </a:xfrm>
          <a:prstGeom prst="roundRect">
            <a:avLst/>
          </a:prstGeom>
          <a:solidFill>
            <a:srgbClr val="D1987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Desarrollo de </a:t>
            </a:r>
            <a:r>
              <a:rPr lang="es-ES" b="1" dirty="0">
                <a:solidFill>
                  <a:schemeClr val="tx1"/>
                </a:solidFill>
              </a:rPr>
              <a:t>productos personalizados</a:t>
            </a:r>
            <a:r>
              <a:rPr lang="es-ES" dirty="0">
                <a:solidFill>
                  <a:schemeClr val="tx1"/>
                </a:solidFill>
              </a:rPr>
              <a:t> o </a:t>
            </a:r>
            <a:r>
              <a:rPr lang="es-ES" b="1" dirty="0">
                <a:solidFill>
                  <a:schemeClr val="tx1"/>
                </a:solidFill>
              </a:rPr>
              <a:t>preventivos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CCD47A4-200A-9C2A-0308-74B211A41F54}"/>
              </a:ext>
            </a:extLst>
          </p:cNvPr>
          <p:cNvSpPr/>
          <p:nvPr/>
        </p:nvSpPr>
        <p:spPr>
          <a:xfrm>
            <a:off x="446655" y="5566072"/>
            <a:ext cx="3922102" cy="819520"/>
          </a:xfrm>
          <a:prstGeom prst="roundRect">
            <a:avLst/>
          </a:prstGeom>
          <a:solidFill>
            <a:srgbClr val="B0B89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Refuerzo del </a:t>
            </a:r>
            <a:r>
              <a:rPr lang="es-ES" sz="1600" b="1" dirty="0">
                <a:solidFill>
                  <a:schemeClr val="tx1"/>
                </a:solidFill>
              </a:rPr>
              <a:t>posicionamiento de la compañía</a:t>
            </a:r>
            <a:endParaRPr lang="es-ES" sz="1600" dirty="0">
              <a:solidFill>
                <a:schemeClr val="tx1"/>
              </a:solidFill>
            </a:endParaRPr>
          </a:p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pic>
        <p:nvPicPr>
          <p:cNvPr id="15" name="Cámara 14">
            <a:extLst>
              <a:ext uri="{FF2B5EF4-FFF2-40B4-BE49-F238E27FC236}">
                <a16:creationId xmlns:a16="http://schemas.microsoft.com/office/drawing/2014/main" id="{588A1B1F-7D98-D8ED-7728-7A36FE5B7A5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35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BDF2-FFFB-E42D-3084-6813108DE90D}"/>
              </a:ext>
            </a:extLst>
          </p:cNvPr>
          <p:cNvSpPr txBox="1">
            <a:spLocks/>
          </p:cNvSpPr>
          <p:nvPr/>
        </p:nvSpPr>
        <p:spPr>
          <a:xfrm>
            <a:off x="3821322" y="190333"/>
            <a:ext cx="1501355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EDA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B13422D-5CE8-C996-F089-52B11E55D93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477540" y="2005618"/>
            <a:ext cx="0" cy="1173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AA11611-C168-E18F-C9A2-763A151C200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6920304" y="1955686"/>
            <a:ext cx="36" cy="1223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4125174A-7376-7909-CE34-60F7F9BB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69" y="4391512"/>
            <a:ext cx="9182469" cy="73545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23AE9580-69F3-9CE6-AFEE-B2844CB0FC3B}"/>
              </a:ext>
            </a:extLst>
          </p:cNvPr>
          <p:cNvSpPr/>
          <p:nvPr/>
        </p:nvSpPr>
        <p:spPr>
          <a:xfrm>
            <a:off x="8217569" y="4391512"/>
            <a:ext cx="926432" cy="735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15AA442-3572-FAA2-2160-BF31F2784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921" y="5607017"/>
            <a:ext cx="5725324" cy="1000265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4BAB28A-A5A6-DEC5-575B-FCABB0A61202}"/>
              </a:ext>
            </a:extLst>
          </p:cNvPr>
          <p:cNvSpPr/>
          <p:nvPr/>
        </p:nvSpPr>
        <p:spPr>
          <a:xfrm>
            <a:off x="1594343" y="1140086"/>
            <a:ext cx="1766394" cy="815600"/>
          </a:xfrm>
          <a:prstGeom prst="roundRect">
            <a:avLst/>
          </a:prstGeom>
          <a:solidFill>
            <a:srgbClr val="99A7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Datos de entrenamiento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</a:rPr>
              <a:t>(1999 a 2017)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A417F2D-3600-CD0E-4EC2-BBC470EDA53E}"/>
              </a:ext>
            </a:extLst>
          </p:cNvPr>
          <p:cNvSpPr/>
          <p:nvPr/>
        </p:nvSpPr>
        <p:spPr>
          <a:xfrm>
            <a:off x="6037107" y="1140086"/>
            <a:ext cx="1766394" cy="815600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Datos sobre los que predecir</a:t>
            </a:r>
          </a:p>
          <a:p>
            <a:pPr algn="ctr"/>
            <a:r>
              <a:rPr lang="es-ES" sz="1600" dirty="0"/>
              <a:t>(2017 a 2023)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D0DB9D2-37BC-3F81-64C5-013D6B3BBA84}"/>
              </a:ext>
            </a:extLst>
          </p:cNvPr>
          <p:cNvSpPr/>
          <p:nvPr/>
        </p:nvSpPr>
        <p:spPr>
          <a:xfrm>
            <a:off x="1594343" y="3179185"/>
            <a:ext cx="1766393" cy="815600"/>
          </a:xfrm>
          <a:prstGeom prst="roundRect">
            <a:avLst/>
          </a:prstGeom>
          <a:solidFill>
            <a:srgbClr val="99A7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15488 entradas (clientes)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5936DF3-9BF9-42DD-47D9-E61C21330884}"/>
              </a:ext>
            </a:extLst>
          </p:cNvPr>
          <p:cNvSpPr/>
          <p:nvPr/>
        </p:nvSpPr>
        <p:spPr>
          <a:xfrm>
            <a:off x="6037178" y="3179185"/>
            <a:ext cx="1766323" cy="815600"/>
          </a:xfrm>
          <a:prstGeom prst="roundRect">
            <a:avLst/>
          </a:prstGeom>
          <a:solidFill>
            <a:srgbClr val="314D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6258 entradas (clientes)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740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  <p:bldP spid="6" grpId="0" animBg="1"/>
      <p:bldP spid="7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5C75-CA2D-BE13-179E-BC939D8EE664}"/>
              </a:ext>
            </a:extLst>
          </p:cNvPr>
          <p:cNvSpPr txBox="1">
            <a:spLocks/>
          </p:cNvSpPr>
          <p:nvPr/>
        </p:nvSpPr>
        <p:spPr>
          <a:xfrm>
            <a:off x="4105992" y="251270"/>
            <a:ext cx="1501355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EDA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30CECD8-C706-4A69-3A0D-F74363CEF8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0632" y="1724675"/>
            <a:ext cx="6522733" cy="42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6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A2CA606D-2B6E-61F8-6CD9-78A564AA1F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8310" y="0"/>
            <a:ext cx="409827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63885D-632E-6C04-80B1-E13AF52D0EB4}"/>
              </a:ext>
            </a:extLst>
          </p:cNvPr>
          <p:cNvSpPr txBox="1">
            <a:spLocks/>
          </p:cNvSpPr>
          <p:nvPr/>
        </p:nvSpPr>
        <p:spPr>
          <a:xfrm>
            <a:off x="21064" y="17578"/>
            <a:ext cx="1501355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EDA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798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rma, Cuadrado&#10;&#10;El contenido generado por IA puede ser incorrecto.">
            <a:extLst>
              <a:ext uri="{FF2B5EF4-FFF2-40B4-BE49-F238E27FC236}">
                <a16:creationId xmlns:a16="http://schemas.microsoft.com/office/drawing/2014/main" id="{9D5350EB-A5F1-FE68-2216-99ACBD288E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4381" y="0"/>
            <a:ext cx="341523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656263-B357-411E-F1AD-8778F6F8F3F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501355" cy="722058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600" b="1">
                <a:solidFill>
                  <a:srgbClr val="2678B2"/>
                </a:solidFill>
              </a:defRPr>
            </a:pPr>
            <a:r>
              <a:rPr lang="es-ES" sz="4000" b="1" dirty="0">
                <a:ln w="1905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33000">
                      <a:schemeClr val="accent6">
                        <a:lumMod val="75000"/>
                      </a:schemeClr>
                    </a:gs>
                    <a:gs pos="61000">
                      <a:srgbClr val="FF0000">
                        <a:lumMod val="76000"/>
                        <a:lumOff val="24000"/>
                        <a:alpha val="94000"/>
                      </a:srgbClr>
                    </a:gs>
                    <a:gs pos="70000">
                      <a:srgbClr val="E00000">
                        <a:alpha val="61000"/>
                        <a:lumMod val="93000"/>
                        <a:lumOff val="7000"/>
                      </a:srgbClr>
                    </a:gs>
                    <a:gs pos="100000">
                      <a:schemeClr val="accent1">
                        <a:lumMod val="94000"/>
                        <a:lumOff val="6000"/>
                      </a:schemeClr>
                    </a:gs>
                  </a:gsLst>
                  <a:lin ang="2700000" scaled="1"/>
                  <a:tileRect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EDA</a:t>
            </a:r>
            <a:endParaRPr lang="es-ES" sz="3600" b="1" dirty="0">
              <a:ln w="19050">
                <a:noFill/>
              </a:ln>
              <a:gradFill flip="none" rotWithShape="1">
                <a:gsLst>
                  <a:gs pos="0">
                    <a:srgbClr val="FFC000"/>
                  </a:gs>
                  <a:gs pos="33000">
                    <a:schemeClr val="accent6">
                      <a:lumMod val="75000"/>
                    </a:schemeClr>
                  </a:gs>
                  <a:gs pos="61000">
                    <a:srgbClr val="FF0000">
                      <a:lumMod val="76000"/>
                      <a:lumOff val="24000"/>
                      <a:alpha val="94000"/>
                    </a:srgbClr>
                  </a:gs>
                  <a:gs pos="70000">
                    <a:srgbClr val="E00000">
                      <a:alpha val="61000"/>
                      <a:lumMod val="93000"/>
                      <a:lumOff val="7000"/>
                    </a:srgbClr>
                  </a:gs>
                  <a:gs pos="100000">
                    <a:schemeClr val="accent1">
                      <a:lumMod val="94000"/>
                      <a:lumOff val="6000"/>
                    </a:schemeClr>
                  </a:gs>
                </a:gsLst>
                <a:lin ang="2700000" scaled="1"/>
                <a:tileRect/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Cámara 1">
            <a:extLst>
              <a:ext uri="{FF2B5EF4-FFF2-40B4-BE49-F238E27FC236}">
                <a16:creationId xmlns:a16="http://schemas.microsoft.com/office/drawing/2014/main" id="{FC160D86-8233-313C-7BE6-74E4027B843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645" y="93306"/>
            <a:ext cx="1475916" cy="1475916"/>
          </a:xfrm>
          <a:prstGeom prst="ellipse">
            <a:avLst/>
          </a:prstGeom>
        </p:spPr>
      </p:pic>
      <p:pic>
        <p:nvPicPr>
          <p:cNvPr id="3" name="Cámara 2">
            <a:extLst>
              <a:ext uri="{FF2B5EF4-FFF2-40B4-BE49-F238E27FC236}">
                <a16:creationId xmlns:a16="http://schemas.microsoft.com/office/drawing/2014/main" id="{2040FD1C-A34E-BC40-70F7-BEF83B538D7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53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1|5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3|0.7|0.5|0.7|0.5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5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5|17.7|4.1|3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4|3.8|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4|1.8|7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1.2|6.6|1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8|5.7|5.1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.4|3.5|2.4|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6.1|3.9|3.4|2.8|19.5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3.2|3.7|2.6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.3|0.7|9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0.5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4149</TotalTime>
  <Words>1484</Words>
  <Application>Microsoft Office PowerPoint</Application>
  <PresentationFormat>Presentación en pantalla (4:3)</PresentationFormat>
  <Paragraphs>172</Paragraphs>
  <Slides>21</Slides>
  <Notes>7</Notes>
  <HiddenSlides>4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Aptos</vt:lpstr>
      <vt:lpstr>Arial</vt:lpstr>
      <vt:lpstr>Calibri</vt:lpstr>
      <vt:lpstr>Cambria</vt:lpstr>
      <vt:lpstr>Cambria Math</vt:lpstr>
      <vt:lpstr>Symbol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Rodrigo Álvarez</dc:creator>
  <cp:keywords/>
  <dc:description>generated using python-pptx</dc:description>
  <cp:lastModifiedBy>RODRIGO ALVAREZ PARDO</cp:lastModifiedBy>
  <cp:revision>9</cp:revision>
  <dcterms:created xsi:type="dcterms:W3CDTF">2013-01-27T09:14:16Z</dcterms:created>
  <dcterms:modified xsi:type="dcterms:W3CDTF">2025-04-03T09:53:53Z</dcterms:modified>
  <cp:category/>
</cp:coreProperties>
</file>